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56" r:id="rId2"/>
    <p:sldId id="258" r:id="rId3"/>
    <p:sldId id="259" r:id="rId4"/>
    <p:sldId id="263" r:id="rId5"/>
    <p:sldId id="265" r:id="rId6"/>
    <p:sldId id="272" r:id="rId7"/>
    <p:sldId id="268" r:id="rId8"/>
    <p:sldId id="271" r:id="rId9"/>
    <p:sldId id="273" r:id="rId10"/>
    <p:sldId id="277" r:id="rId11"/>
    <p:sldId id="278" r:id="rId12"/>
    <p:sldId id="279" r:id="rId13"/>
    <p:sldId id="266" r:id="rId14"/>
    <p:sldId id="267" r:id="rId15"/>
    <p:sldId id="280" r:id="rId16"/>
    <p:sldId id="25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6209"/>
    <a:srgbClr val="001F5C"/>
    <a:srgbClr val="002F8E"/>
    <a:srgbClr val="492303"/>
    <a:srgbClr val="1C1C1C"/>
    <a:srgbClr val="161A0C"/>
    <a:srgbClr val="0F1208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6D67-8A0F-4883-B68C-BBC27106AC96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40918-38B6-45AE-93D6-0F72A59DC8F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40918-38B6-45AE-93D6-0F72A59DC8FA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00912-CF84-4953-8254-8A17F64680B3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E7E37-0F59-4A04-90A0-429299BC698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6864" cy="15121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Presentation on Public Policy Analysis</a:t>
            </a:r>
            <a:br>
              <a:rPr lang="en-US" sz="2400" dirty="0" smtClean="0"/>
            </a:br>
            <a:r>
              <a:rPr lang="en-US" sz="2800" dirty="0" smtClean="0">
                <a:solidFill>
                  <a:srgbClr val="002060"/>
                </a:solidFill>
              </a:rPr>
              <a:t>“A Draft on-National Youth Policy-2012”</a:t>
            </a:r>
            <a:endParaRPr lang="en-IN" sz="28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mohon\Desktop\Youth policy presentation\images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4624"/>
            <a:ext cx="1512168" cy="1800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4650" y="196627"/>
            <a:ext cx="3421526" cy="114414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7" name="TextBox 6"/>
          <p:cNvSpPr txBox="1"/>
          <p:nvPr/>
        </p:nvSpPr>
        <p:spPr>
          <a:xfrm>
            <a:off x="827584" y="5157192"/>
            <a:ext cx="756084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Chaphekar</a:t>
            </a:r>
            <a:r>
              <a:rPr lang="en-US" sz="2000" dirty="0" smtClean="0"/>
              <a:t> Prasad </a:t>
            </a:r>
            <a:r>
              <a:rPr lang="en-US" sz="2000" dirty="0" err="1" smtClean="0"/>
              <a:t>Arvind</a:t>
            </a:r>
            <a:r>
              <a:rPr lang="en-US" sz="2000" dirty="0" smtClean="0"/>
              <a:t>, Monika </a:t>
            </a:r>
            <a:r>
              <a:rPr lang="en-US" sz="2000" dirty="0" err="1" smtClean="0"/>
              <a:t>Yadav</a:t>
            </a:r>
            <a:r>
              <a:rPr lang="en-US" sz="2000" dirty="0" smtClean="0"/>
              <a:t>, </a:t>
            </a:r>
            <a:r>
              <a:rPr lang="en-US" sz="2000" smtClean="0"/>
              <a:t>T.Uniel </a:t>
            </a:r>
            <a:r>
              <a:rPr lang="en-US" sz="2000" dirty="0" err="1" smtClean="0"/>
              <a:t>Kichu</a:t>
            </a:r>
            <a:r>
              <a:rPr lang="en-US" sz="2000" dirty="0" smtClean="0"/>
              <a:t> AO, </a:t>
            </a:r>
            <a:r>
              <a:rPr lang="en-US" sz="2000" dirty="0" err="1" smtClean="0"/>
              <a:t>Divya</a:t>
            </a:r>
            <a:r>
              <a:rPr lang="en-US" sz="2000" dirty="0" smtClean="0"/>
              <a:t> </a:t>
            </a:r>
            <a:r>
              <a:rPr lang="en-US" sz="2000" dirty="0" err="1" smtClean="0"/>
              <a:t>Vashistha</a:t>
            </a:r>
            <a:r>
              <a:rPr lang="en-US" sz="2000" dirty="0" smtClean="0"/>
              <a:t>,  Anita </a:t>
            </a:r>
            <a:r>
              <a:rPr lang="en-US" sz="2000" dirty="0" err="1" smtClean="0"/>
              <a:t>Sirohiwal</a:t>
            </a:r>
            <a:r>
              <a:rPr lang="en-US" sz="2000" dirty="0" smtClean="0"/>
              <a:t>, Krishna Kumar </a:t>
            </a:r>
            <a:r>
              <a:rPr lang="en-US" sz="2000" dirty="0" err="1" smtClean="0"/>
              <a:t>Tiwari</a:t>
            </a:r>
            <a:r>
              <a:rPr lang="en-US" sz="2000" dirty="0" smtClean="0"/>
              <a:t>, Vijay Singh, </a:t>
            </a:r>
            <a:r>
              <a:rPr lang="en-US" sz="2000" dirty="0" err="1" smtClean="0"/>
              <a:t>B.Kumar</a:t>
            </a:r>
            <a:r>
              <a:rPr lang="en-US" sz="2000" dirty="0" smtClean="0"/>
              <a:t>, Manish </a:t>
            </a:r>
            <a:r>
              <a:rPr lang="en-US" sz="2000" dirty="0" err="1" smtClean="0"/>
              <a:t>Anand</a:t>
            </a:r>
            <a:r>
              <a:rPr lang="en-US" sz="2000" dirty="0" smtClean="0"/>
              <a:t>, </a:t>
            </a:r>
            <a:r>
              <a:rPr lang="en-US" sz="2000" dirty="0" err="1" smtClean="0"/>
              <a:t>Suneel</a:t>
            </a:r>
            <a:r>
              <a:rPr lang="en-US" sz="2000" dirty="0" smtClean="0"/>
              <a:t> </a:t>
            </a:r>
            <a:r>
              <a:rPr lang="en-US" sz="2000" dirty="0" err="1" smtClean="0"/>
              <a:t>Pamidi</a:t>
            </a:r>
            <a:r>
              <a:rPr lang="en-US" sz="2000" dirty="0" smtClean="0"/>
              <a:t>, N. </a:t>
            </a:r>
            <a:r>
              <a:rPr lang="en-US" sz="2000" dirty="0" err="1" smtClean="0"/>
              <a:t>Mohondas</a:t>
            </a:r>
            <a:r>
              <a:rPr lang="en-US" sz="2000" dirty="0" smtClean="0"/>
              <a:t> Singh </a:t>
            </a:r>
            <a:endParaRPr lang="en-IN" sz="2000" dirty="0" smtClean="0"/>
          </a:p>
          <a:p>
            <a:pPr algn="ctr"/>
            <a:endParaRPr lang="en-IN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2952328" cy="64807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FF00"/>
                </a:solidFill>
              </a:rPr>
              <a:t>MERITS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48738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None/>
            </a:pPr>
            <a:r>
              <a:rPr lang="en-I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IN" sz="1400" b="1" dirty="0">
              <a:solidFill>
                <a:srgbClr val="FFFF00"/>
              </a:solidFill>
            </a:endParaRPr>
          </a:p>
          <a:p>
            <a:pPr marL="342900" lvl="0" indent="-342900" algn="just">
              <a:spcBef>
                <a:spcPct val="20000"/>
              </a:spcBef>
            </a:pPr>
            <a:r>
              <a:rPr lang="en-IN" sz="2200" dirty="0" smtClean="0">
                <a:solidFill>
                  <a:schemeClr val="tx1"/>
                </a:solidFill>
              </a:rPr>
              <a:t>Proposes </a:t>
            </a:r>
            <a:r>
              <a:rPr lang="en-IN" sz="2200" dirty="0">
                <a:solidFill>
                  <a:schemeClr val="tx1"/>
                </a:solidFill>
              </a:rPr>
              <a:t>to change the target </a:t>
            </a:r>
            <a:r>
              <a:rPr lang="en-IN" sz="2200" dirty="0" smtClean="0">
                <a:solidFill>
                  <a:schemeClr val="tx1"/>
                </a:solidFill>
              </a:rPr>
              <a:t>age.</a:t>
            </a:r>
          </a:p>
          <a:p>
            <a:pPr marL="342900" lvl="0" indent="-342900" algn="just">
              <a:spcBef>
                <a:spcPct val="20000"/>
              </a:spcBef>
              <a:buNone/>
            </a:pPr>
            <a:endParaRPr lang="en-IN" sz="2200" dirty="0">
              <a:solidFill>
                <a:schemeClr val="tx1"/>
              </a:solidFill>
            </a:endParaRPr>
          </a:p>
          <a:p>
            <a:pPr marL="342900" lvl="0" indent="-342900" algn="just">
              <a:spcBef>
                <a:spcPct val="20000"/>
              </a:spcBef>
            </a:pPr>
            <a:r>
              <a:rPr lang="en-IN" sz="2200" dirty="0" smtClean="0">
                <a:solidFill>
                  <a:srgbClr val="002060"/>
                </a:solidFill>
              </a:rPr>
              <a:t>Youth </a:t>
            </a:r>
            <a:r>
              <a:rPr lang="en-IN" sz="2200" dirty="0">
                <a:solidFill>
                  <a:srgbClr val="002060"/>
                </a:solidFill>
              </a:rPr>
              <a:t>not as a homogenous </a:t>
            </a:r>
            <a:r>
              <a:rPr lang="en-IN" sz="2200" dirty="0" smtClean="0">
                <a:solidFill>
                  <a:srgbClr val="002060"/>
                </a:solidFill>
              </a:rPr>
              <a:t>group</a:t>
            </a:r>
          </a:p>
          <a:p>
            <a:pPr marL="342900" lvl="0" indent="-342900" algn="just">
              <a:spcBef>
                <a:spcPct val="20000"/>
              </a:spcBef>
            </a:pPr>
            <a:endParaRPr lang="en-IN" sz="2200" dirty="0">
              <a:solidFill>
                <a:schemeClr val="tx1"/>
              </a:solidFill>
            </a:endParaRPr>
          </a:p>
          <a:p>
            <a:pPr marL="342900" lvl="0" indent="-342900" algn="just">
              <a:spcBef>
                <a:spcPct val="20000"/>
              </a:spcBef>
            </a:pPr>
            <a:r>
              <a:rPr lang="en-IN" sz="2200" dirty="0">
                <a:solidFill>
                  <a:schemeClr val="tx1"/>
                </a:solidFill>
              </a:rPr>
              <a:t>The policy is exhaustive and gives a holistic approach and emphasizes integration with the mainstream development.</a:t>
            </a:r>
          </a:p>
          <a:p>
            <a:pPr marL="342900" lvl="0" indent="-342900" algn="just">
              <a:spcBef>
                <a:spcPct val="20000"/>
              </a:spcBef>
            </a:pPr>
            <a:endParaRPr lang="en-IN" sz="2200" dirty="0">
              <a:solidFill>
                <a:schemeClr val="tx1"/>
              </a:solidFill>
            </a:endParaRPr>
          </a:p>
          <a:p>
            <a:pPr marL="342900" lvl="0" indent="-342900" algn="just">
              <a:spcBef>
                <a:spcPct val="20000"/>
              </a:spcBef>
            </a:pPr>
            <a:r>
              <a:rPr lang="en-IN" sz="2200" dirty="0">
                <a:solidFill>
                  <a:srgbClr val="002060"/>
                </a:solidFill>
              </a:rPr>
              <a:t>Youth Development </a:t>
            </a:r>
            <a:r>
              <a:rPr lang="en-IN" sz="2200" dirty="0" smtClean="0">
                <a:solidFill>
                  <a:srgbClr val="002060"/>
                </a:solidFill>
              </a:rPr>
              <a:t>Index (YDI)- baseline for </a:t>
            </a:r>
            <a:r>
              <a:rPr lang="en-IN" sz="2200" dirty="0">
                <a:solidFill>
                  <a:srgbClr val="002060"/>
                </a:solidFill>
              </a:rPr>
              <a:t>evaluators and policy </a:t>
            </a:r>
            <a:r>
              <a:rPr lang="en-IN" sz="2200" dirty="0" smtClean="0">
                <a:solidFill>
                  <a:srgbClr val="002060"/>
                </a:solidFill>
              </a:rPr>
              <a:t>makers</a:t>
            </a:r>
            <a:endParaRPr lang="en-IN" sz="2400" dirty="0">
              <a:solidFill>
                <a:schemeClr val="tx1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IN" sz="2400" dirty="0">
              <a:solidFill>
                <a:prstClr val="black"/>
              </a:solidFill>
            </a:endParaRPr>
          </a:p>
        </p:txBody>
      </p:sp>
      <p:pic>
        <p:nvPicPr>
          <p:cNvPr id="5" name="Picture 4" descr="C:\Users\mohon\Desktop\images p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5141" y="836712"/>
            <a:ext cx="2581275" cy="17716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5576" y="1647724"/>
            <a:ext cx="7859216" cy="47336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/>
            <a:r>
              <a:rPr lang="en-IN" sz="2200" dirty="0" smtClean="0">
                <a:solidFill>
                  <a:schemeClr val="tx1"/>
                </a:solidFill>
              </a:rPr>
              <a:t>Specifies  a large number of  target groups of youth  including students, slum dwellers etc.</a:t>
            </a:r>
          </a:p>
          <a:p>
            <a:pPr marL="285750" indent="-285750" algn="just"/>
            <a:endParaRPr lang="en-US" sz="2200" dirty="0" smtClean="0">
              <a:solidFill>
                <a:schemeClr val="tx1"/>
              </a:solidFill>
            </a:endParaRPr>
          </a:p>
          <a:p>
            <a:pPr marL="285750" indent="-285750" algn="just"/>
            <a:r>
              <a:rPr lang="en-IN" sz="2400" dirty="0" smtClean="0">
                <a:solidFill>
                  <a:srgbClr val="002060"/>
                </a:solidFill>
              </a:rPr>
              <a:t>Policy implementation to be at state level.</a:t>
            </a:r>
          </a:p>
          <a:p>
            <a:pPr marL="285750" indent="-285750" algn="just">
              <a:buNone/>
            </a:pPr>
            <a:endParaRPr lang="en-IN" sz="2200" dirty="0" smtClean="0">
              <a:solidFill>
                <a:schemeClr val="tx1"/>
              </a:solidFill>
            </a:endParaRPr>
          </a:p>
          <a:p>
            <a:pPr marL="285750" indent="-285750" algn="just"/>
            <a:r>
              <a:rPr lang="en-IN" sz="2200" dirty="0" smtClean="0">
                <a:solidFill>
                  <a:srgbClr val="002060"/>
                </a:solidFill>
              </a:rPr>
              <a:t>Emphasis on youth belonging to the socially and economically disadvantaged communities and groups, and differently-</a:t>
            </a:r>
            <a:r>
              <a:rPr lang="en-IN" sz="2200" dirty="0" err="1" smtClean="0">
                <a:solidFill>
                  <a:srgbClr val="002060"/>
                </a:solidFill>
              </a:rPr>
              <a:t>abled</a:t>
            </a:r>
            <a:r>
              <a:rPr lang="en-IN" sz="2200" dirty="0" smtClean="0">
                <a:solidFill>
                  <a:srgbClr val="002060"/>
                </a:solidFill>
              </a:rPr>
              <a:t> persons.</a:t>
            </a:r>
          </a:p>
          <a:p>
            <a:pPr marL="285750" indent="-285750" algn="just"/>
            <a:endParaRPr lang="en-IN" sz="2200" dirty="0" smtClean="0">
              <a:solidFill>
                <a:schemeClr val="tx1"/>
              </a:solidFill>
            </a:endParaRPr>
          </a:p>
          <a:p>
            <a:pPr marL="285750" indent="-285750" algn="just"/>
            <a:r>
              <a:rPr lang="en-IN" sz="2200" dirty="0" smtClean="0">
                <a:solidFill>
                  <a:schemeClr val="tx1"/>
                </a:solidFill>
              </a:rPr>
              <a:t>Importance of youth in economic and social development</a:t>
            </a:r>
          </a:p>
          <a:p>
            <a:pPr marL="285750" indent="-285750" algn="just"/>
            <a:endParaRPr lang="en-IN" sz="2200" dirty="0" smtClean="0">
              <a:solidFill>
                <a:schemeClr val="tx1"/>
              </a:solidFill>
            </a:endParaRPr>
          </a:p>
          <a:p>
            <a:pPr marL="285750" indent="-285750" algn="just"/>
            <a:r>
              <a:rPr lang="en-IN" sz="2200" dirty="0" smtClean="0">
                <a:solidFill>
                  <a:srgbClr val="002060"/>
                </a:solidFill>
              </a:rPr>
              <a:t>Provide  employable skills to different youth segments</a:t>
            </a:r>
            <a:endParaRPr lang="en-IN" sz="2200" dirty="0">
              <a:solidFill>
                <a:srgbClr val="002060"/>
              </a:solidFill>
            </a:endParaRPr>
          </a:p>
        </p:txBody>
      </p:sp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2339752" y="406405"/>
            <a:ext cx="267464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sz="3600" b="1" dirty="0" smtClean="0">
                <a:solidFill>
                  <a:srgbClr val="FFFF00"/>
                </a:solidFill>
              </a:rPr>
              <a:t>MERITS…</a:t>
            </a:r>
            <a:endParaRPr lang="en-IN" sz="3600" b="1" dirty="0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1248" y="188640"/>
            <a:ext cx="2455168" cy="14918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1032" y="692696"/>
            <a:ext cx="8245424" cy="565077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endParaRPr lang="en-IN" sz="2000" b="1" dirty="0" smtClean="0">
              <a:solidFill>
                <a:srgbClr val="C00000"/>
              </a:solidFill>
            </a:endParaRPr>
          </a:p>
          <a:p>
            <a:pPr marL="285750" indent="-285750" algn="just"/>
            <a:r>
              <a:rPr lang="en-IN" sz="2000" dirty="0" smtClean="0">
                <a:solidFill>
                  <a:schemeClr val="tx1"/>
                </a:solidFill>
              </a:rPr>
              <a:t>The </a:t>
            </a:r>
            <a:r>
              <a:rPr lang="en-IN" sz="2000" dirty="0">
                <a:solidFill>
                  <a:schemeClr val="tx1"/>
                </a:solidFill>
              </a:rPr>
              <a:t>targets groups –students ,rural youth ,targets of social stigma have not been mapped </a:t>
            </a:r>
            <a:r>
              <a:rPr lang="en-IN" sz="2000" dirty="0" smtClean="0">
                <a:solidFill>
                  <a:schemeClr val="tx1"/>
                </a:solidFill>
              </a:rPr>
              <a:t>correspondingly with </a:t>
            </a:r>
            <a:r>
              <a:rPr lang="en-IN" sz="2000" dirty="0">
                <a:solidFill>
                  <a:schemeClr val="tx1"/>
                </a:solidFill>
              </a:rPr>
              <a:t>thrust areas like education , health, career</a:t>
            </a:r>
            <a:r>
              <a:rPr lang="en-IN" sz="20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/>
            <a:endParaRPr lang="en-IN" sz="800" dirty="0">
              <a:solidFill>
                <a:schemeClr val="tx1"/>
              </a:solidFill>
            </a:endParaRPr>
          </a:p>
          <a:p>
            <a:pPr marL="285750" indent="-285750" algn="just"/>
            <a:endParaRPr lang="en-IN" sz="800" dirty="0">
              <a:solidFill>
                <a:schemeClr val="tx1"/>
              </a:solidFill>
            </a:endParaRPr>
          </a:p>
          <a:p>
            <a:pPr marL="285750" indent="-285750" algn="just"/>
            <a:endParaRPr lang="en-IN" sz="800" dirty="0">
              <a:solidFill>
                <a:schemeClr val="tx1"/>
              </a:solidFill>
            </a:endParaRPr>
          </a:p>
          <a:p>
            <a:pPr marL="285750" indent="-285750" algn="just"/>
            <a:r>
              <a:rPr lang="en-IN" sz="2000" dirty="0">
                <a:solidFill>
                  <a:srgbClr val="002060"/>
                </a:solidFill>
              </a:rPr>
              <a:t>Groups are rigidly defined and may lead to ignorance of certain issues</a:t>
            </a:r>
            <a:r>
              <a:rPr lang="en-IN" sz="2000" dirty="0" smtClean="0">
                <a:solidFill>
                  <a:srgbClr val="002060"/>
                </a:solidFill>
              </a:rPr>
              <a:t>.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smtClean="0">
                <a:solidFill>
                  <a:srgbClr val="002060"/>
                </a:solidFill>
              </a:rPr>
              <a:t>Target groups not exclusive  e.g. may need both education and health</a:t>
            </a:r>
          </a:p>
          <a:p>
            <a:pPr marL="285750" indent="-285750" algn="just"/>
            <a:endParaRPr lang="en-US" sz="800" dirty="0" smtClean="0">
              <a:solidFill>
                <a:schemeClr val="tx1"/>
              </a:solidFill>
            </a:endParaRPr>
          </a:p>
          <a:p>
            <a:pPr marL="285750" indent="-285750" algn="just"/>
            <a:endParaRPr lang="en-IN" sz="800" dirty="0">
              <a:solidFill>
                <a:schemeClr val="tx1"/>
              </a:solidFill>
            </a:endParaRPr>
          </a:p>
          <a:p>
            <a:pPr marL="285750" indent="-285750" algn="just"/>
            <a:r>
              <a:rPr lang="en-IN" sz="2000" dirty="0">
                <a:solidFill>
                  <a:schemeClr val="tx1"/>
                </a:solidFill>
              </a:rPr>
              <a:t>Policy advocates continuation of  NSDC which has underperformed till date</a:t>
            </a:r>
            <a:r>
              <a:rPr lang="en-IN" sz="20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None/>
            </a:pPr>
            <a:endParaRPr lang="en-IN" sz="900" dirty="0">
              <a:solidFill>
                <a:schemeClr val="tx1"/>
              </a:solidFill>
            </a:endParaRPr>
          </a:p>
          <a:p>
            <a:pPr marL="285750" indent="-285750" algn="just"/>
            <a:r>
              <a:rPr lang="en-IN" sz="2000" dirty="0">
                <a:solidFill>
                  <a:srgbClr val="002060"/>
                </a:solidFill>
              </a:rPr>
              <a:t>Policy does not focus on national unity promotion </a:t>
            </a:r>
            <a:r>
              <a:rPr lang="en-IN" sz="20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 algn="just"/>
            <a:endParaRPr lang="en-IN" sz="2000" dirty="0">
              <a:solidFill>
                <a:schemeClr val="tx1"/>
              </a:solidFill>
            </a:endParaRPr>
          </a:p>
          <a:p>
            <a:pPr marL="285750" indent="-285750" algn="just"/>
            <a:r>
              <a:rPr lang="en-IN" sz="2000" dirty="0">
                <a:solidFill>
                  <a:schemeClr val="tx1"/>
                </a:solidFill>
              </a:rPr>
              <a:t>The preoccupation of this ministry </a:t>
            </a:r>
            <a:r>
              <a:rPr lang="en-IN" sz="2000" dirty="0" smtClean="0">
                <a:solidFill>
                  <a:schemeClr val="tx1"/>
                </a:solidFill>
              </a:rPr>
              <a:t>might be </a:t>
            </a:r>
            <a:r>
              <a:rPr lang="en-IN" sz="2000" dirty="0">
                <a:solidFill>
                  <a:schemeClr val="tx1"/>
                </a:solidFill>
              </a:rPr>
              <a:t>with sports, and non-sports matters of youth </a:t>
            </a:r>
            <a:r>
              <a:rPr lang="en-IN" sz="2000" dirty="0" smtClean="0">
                <a:solidFill>
                  <a:schemeClr val="tx1"/>
                </a:solidFill>
              </a:rPr>
              <a:t>might have a </a:t>
            </a:r>
            <a:r>
              <a:rPr lang="en-IN" sz="2000" dirty="0">
                <a:solidFill>
                  <a:schemeClr val="tx1"/>
                </a:solidFill>
              </a:rPr>
              <a:t>secondary status. 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75856" y="274638"/>
            <a:ext cx="2592288" cy="56207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Demerits</a:t>
            </a: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5915000" cy="7060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International perspectives</a:t>
            </a:r>
            <a:endParaRPr lang="en-IN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dirty="0" smtClean="0"/>
              <a:t>UNESCO </a:t>
            </a:r>
            <a:r>
              <a:rPr lang="en-IN" sz="2200" dirty="0" smtClean="0"/>
              <a:t>Guidelines:</a:t>
            </a:r>
          </a:p>
          <a:p>
            <a:endParaRPr lang="en-IN" sz="2200" dirty="0" smtClean="0"/>
          </a:p>
          <a:p>
            <a:pPr lvl="1"/>
            <a:r>
              <a:rPr lang="en-US" sz="2200" dirty="0" smtClean="0"/>
              <a:t>Policy formulation, implementation, monitoring &amp; evaluation, capacity building &amp; training.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Broad strategic goals, priority areas, action plans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Education, employment, poverty, health, environment, drug abuse, AIDs, IT, conflict prevention, intergenerational relation etc. </a:t>
            </a:r>
          </a:p>
          <a:p>
            <a:pPr lvl="1"/>
            <a:endParaRPr lang="en-IN" sz="22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166144"/>
            <a:ext cx="3168352" cy="118273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224" y="332656"/>
            <a:ext cx="2098576" cy="77809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err="1" smtClean="0"/>
              <a:t>Contd</a:t>
            </a:r>
            <a:r>
              <a:rPr lang="en-US" sz="3600" dirty="0" smtClean="0"/>
              <a:t>…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39341"/>
            <a:ext cx="8003232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United Kingdom ‘</a:t>
            </a:r>
            <a:r>
              <a:rPr lang="en-US" sz="2400" dirty="0"/>
              <a:t>Y</a:t>
            </a:r>
            <a:r>
              <a:rPr lang="en-US" sz="2400" dirty="0" smtClean="0"/>
              <a:t>outh </a:t>
            </a:r>
            <a:r>
              <a:rPr lang="en-US" sz="2400" dirty="0"/>
              <a:t>P</a:t>
            </a:r>
            <a:r>
              <a:rPr lang="en-US" sz="2400" dirty="0" smtClean="0"/>
              <a:t>olicy’</a:t>
            </a:r>
          </a:p>
          <a:p>
            <a:pPr algn="just"/>
            <a:endParaRPr lang="en-US" sz="2200" dirty="0" smtClean="0"/>
          </a:p>
          <a:p>
            <a:pPr lvl="1" algn="just"/>
            <a:r>
              <a:rPr lang="en-US" sz="2200" dirty="0" smtClean="0"/>
              <a:t>Statistics, legislation, national </a:t>
            </a:r>
            <a:r>
              <a:rPr lang="en-US" sz="2200" dirty="0" err="1" smtClean="0"/>
              <a:t>programmes</a:t>
            </a:r>
            <a:r>
              <a:rPr lang="en-US" sz="2200" dirty="0" smtClean="0"/>
              <a:t>, budget </a:t>
            </a:r>
          </a:p>
          <a:p>
            <a:pPr lvl="1" algn="just"/>
            <a:endParaRPr lang="en-IN" sz="2200" dirty="0" smtClean="0"/>
          </a:p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Brazil ‘Statute of Youth’</a:t>
            </a:r>
          </a:p>
          <a:p>
            <a:pPr algn="just"/>
            <a:endParaRPr lang="en-US" sz="2200" dirty="0" smtClean="0"/>
          </a:p>
          <a:p>
            <a:pPr lvl="1" algn="just"/>
            <a:r>
              <a:rPr lang="en-US" sz="2200" dirty="0" smtClean="0"/>
              <a:t>Seven years deliberation in the Federal Chamber</a:t>
            </a:r>
          </a:p>
          <a:p>
            <a:pPr lvl="1" algn="just"/>
            <a:r>
              <a:rPr lang="en-US" sz="2200" dirty="0" smtClean="0"/>
              <a:t>Culture, media, employment, ‘Youth Councils’</a:t>
            </a:r>
          </a:p>
          <a:p>
            <a:pPr lvl="1" algn="just"/>
            <a:endParaRPr lang="en-US" sz="2200" dirty="0" smtClean="0"/>
          </a:p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Australia Youth Ministry</a:t>
            </a:r>
          </a:p>
          <a:p>
            <a:pPr algn="just"/>
            <a:endParaRPr lang="en-US" sz="2200" dirty="0" smtClean="0"/>
          </a:p>
          <a:p>
            <a:pPr lvl="1" algn="just">
              <a:lnSpc>
                <a:spcPct val="120000"/>
              </a:lnSpc>
            </a:pPr>
            <a:r>
              <a:rPr lang="en-US" sz="2200" dirty="0" smtClean="0"/>
              <a:t>Comprehensive policy covering health, education &amp; work, community, environment, finances.</a:t>
            </a:r>
            <a:endParaRPr lang="en-IN" sz="2200" dirty="0" smtClean="0"/>
          </a:p>
          <a:p>
            <a:pPr lvl="1" algn="just">
              <a:buNone/>
            </a:pPr>
            <a:endParaRPr lang="en-US" sz="2200" dirty="0" smtClean="0"/>
          </a:p>
        </p:txBody>
      </p:sp>
      <p:pic>
        <p:nvPicPr>
          <p:cNvPr id="5123" name="Picture 3" descr="H:\Youth_Logo_JPEG_300dp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32656"/>
            <a:ext cx="2016224" cy="2112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332656"/>
            <a:ext cx="2746648" cy="7060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dirty="0" smtClean="0"/>
              <a:t>Conclusions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56184"/>
            <a:ext cx="8229600" cy="49971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en-US" sz="2200" smtClean="0"/>
          </a:p>
          <a:p>
            <a:pPr algn="just"/>
            <a:endParaRPr lang="en-IN" sz="2200" dirty="0" smtClean="0"/>
          </a:p>
          <a:p>
            <a:pPr algn="just"/>
            <a:r>
              <a:rPr lang="en-IN" sz="2200" dirty="0" smtClean="0"/>
              <a:t>Good initiative taken by ministry of youth affairs and sports.</a:t>
            </a:r>
          </a:p>
          <a:p>
            <a:pPr algn="just"/>
            <a:endParaRPr lang="en-IN" sz="2200" dirty="0" smtClean="0"/>
          </a:p>
          <a:p>
            <a:pPr algn="just"/>
            <a:r>
              <a:rPr lang="en-IN" sz="2200" dirty="0" smtClean="0">
                <a:solidFill>
                  <a:srgbClr val="002060"/>
                </a:solidFill>
              </a:rPr>
              <a:t>Concerned departments and ministries have to work with the unique objective for success</a:t>
            </a:r>
          </a:p>
          <a:p>
            <a:pPr algn="just"/>
            <a:endParaRPr lang="en-IN" sz="2200" dirty="0" smtClean="0"/>
          </a:p>
          <a:p>
            <a:pPr algn="just"/>
            <a:r>
              <a:rPr lang="en-IN" sz="2200" dirty="0" smtClean="0"/>
              <a:t>Proper care should be taken in order to avoid delays</a:t>
            </a:r>
          </a:p>
          <a:p>
            <a:pPr algn="just"/>
            <a:endParaRPr lang="en-IN" sz="2200" dirty="0" smtClean="0"/>
          </a:p>
          <a:p>
            <a:pPr algn="just"/>
            <a:r>
              <a:rPr lang="en-IN" sz="2200" dirty="0" smtClean="0">
                <a:solidFill>
                  <a:srgbClr val="002060"/>
                </a:solidFill>
              </a:rPr>
              <a:t>Dire need to work for the </a:t>
            </a:r>
            <a:r>
              <a:rPr lang="en-IN" sz="2200" dirty="0" err="1" smtClean="0">
                <a:solidFill>
                  <a:srgbClr val="002060"/>
                </a:solidFill>
              </a:rPr>
              <a:t>fulfillment</a:t>
            </a:r>
            <a:r>
              <a:rPr lang="en-IN" sz="2200" dirty="0" smtClean="0">
                <a:solidFill>
                  <a:srgbClr val="002060"/>
                </a:solidFill>
              </a:rPr>
              <a:t> of the  objective of the policy</a:t>
            </a:r>
          </a:p>
          <a:p>
            <a:pPr algn="just"/>
            <a:endParaRPr lang="en-IN" sz="2200" dirty="0" smtClean="0"/>
          </a:p>
          <a:p>
            <a:pPr algn="just">
              <a:buNone/>
            </a:pPr>
            <a:endParaRPr lang="en-IN" sz="2200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cene3d>
            <a:camera prst="perspectiveHeroicExtremeRightFacing"/>
            <a:lightRig rig="threePt" dir="t"/>
          </a:scene3d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</a:t>
            </a:r>
          </a:p>
          <a:p>
            <a:pPr>
              <a:buNone/>
            </a:pPr>
            <a:r>
              <a:rPr lang="en-US" dirty="0" smtClean="0"/>
              <a:t>                            </a:t>
            </a:r>
          </a:p>
          <a:p>
            <a:pPr>
              <a:buNone/>
            </a:pPr>
            <a:r>
              <a:rPr lang="en-US" sz="7200" dirty="0" smtClean="0">
                <a:solidFill>
                  <a:schemeClr val="accent4">
                    <a:lumMod val="50000"/>
                  </a:schemeClr>
                </a:solidFill>
              </a:rPr>
              <a:t>         THANK YOU</a:t>
            </a:r>
          </a:p>
          <a:p>
            <a:endParaRPr lang="en-IN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260648"/>
            <a:ext cx="3384376" cy="72008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Introduction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99592" y="1268760"/>
            <a:ext cx="7560840" cy="4248472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endParaRPr lang="en-IN" sz="2200" dirty="0" smtClean="0"/>
          </a:p>
          <a:p>
            <a:pPr algn="just"/>
            <a:r>
              <a:rPr lang="en-IN" sz="2200" dirty="0" smtClean="0"/>
              <a:t>Changing demographic profile-Youngest nation</a:t>
            </a:r>
          </a:p>
          <a:p>
            <a:pPr algn="just"/>
            <a:endParaRPr lang="en-IN" sz="900" dirty="0" smtClean="0"/>
          </a:p>
          <a:p>
            <a:pPr algn="just">
              <a:buNone/>
            </a:pPr>
            <a:endParaRPr lang="en-IN" sz="1000" dirty="0" smtClean="0"/>
          </a:p>
          <a:p>
            <a:pPr algn="just"/>
            <a:r>
              <a:rPr lang="en-IN" sz="2200" dirty="0" smtClean="0">
                <a:solidFill>
                  <a:srgbClr val="002060"/>
                </a:solidFill>
              </a:rPr>
              <a:t>To put young people at the </a:t>
            </a:r>
            <a:r>
              <a:rPr lang="en-IN" sz="2200" dirty="0" err="1" smtClean="0">
                <a:solidFill>
                  <a:srgbClr val="002060"/>
                </a:solidFill>
              </a:rPr>
              <a:t>center</a:t>
            </a:r>
            <a:r>
              <a:rPr lang="en-IN" sz="2200" dirty="0" smtClean="0">
                <a:solidFill>
                  <a:srgbClr val="002060"/>
                </a:solidFill>
              </a:rPr>
              <a:t> of country’s growth and development</a:t>
            </a:r>
          </a:p>
          <a:p>
            <a:pPr algn="just"/>
            <a:endParaRPr lang="en-IN" sz="900" dirty="0" smtClean="0">
              <a:solidFill>
                <a:srgbClr val="002060"/>
              </a:solidFill>
            </a:endParaRPr>
          </a:p>
          <a:p>
            <a:pPr algn="just"/>
            <a:endParaRPr lang="en-IN" sz="1000" dirty="0" smtClean="0"/>
          </a:p>
          <a:p>
            <a:pPr algn="just"/>
            <a:r>
              <a:rPr lang="en-IN" sz="2200" dirty="0" smtClean="0"/>
              <a:t>NYP-To provide direction to youth focussed intervention by government.</a:t>
            </a:r>
          </a:p>
          <a:p>
            <a:pPr algn="just">
              <a:buNone/>
            </a:pPr>
            <a:endParaRPr lang="en-IN" sz="800" dirty="0" smtClean="0"/>
          </a:p>
          <a:p>
            <a:pPr algn="just"/>
            <a:r>
              <a:rPr lang="en-IN" sz="2200" dirty="0" smtClean="0">
                <a:solidFill>
                  <a:srgbClr val="002060"/>
                </a:solidFill>
              </a:rPr>
              <a:t>To mainstream youth’s needs and concerns into overall national development policy.</a:t>
            </a:r>
          </a:p>
          <a:p>
            <a:pPr algn="just"/>
            <a:endParaRPr lang="en-IN" sz="2200" dirty="0"/>
          </a:p>
        </p:txBody>
      </p:sp>
      <p:pic>
        <p:nvPicPr>
          <p:cNvPr id="3074" name="Picture 2" descr="C:\Users\mohon\Desktop\Youth policy presentation\e840dda4af545e4c1b65faeabcfc7bf7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941168"/>
            <a:ext cx="1872208" cy="17728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1026" name="Picture 2" descr="C:\Users\mohon\Desktop\Youth policy presentation\image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7" y="144016"/>
            <a:ext cx="2051719" cy="14847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3816424" cy="720080"/>
          </a:xfr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</a:rPr>
              <a:t>   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Salient Features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827584" y="1484784"/>
            <a:ext cx="7272808" cy="4752528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F8E"/>
                </a:solidFill>
              </a:rPr>
              <a:t>Definition of Youth- </a:t>
            </a:r>
            <a:r>
              <a:rPr lang="en-US" sz="2400" dirty="0" smtClean="0"/>
              <a:t>Age bracket of 16-30</a:t>
            </a:r>
          </a:p>
          <a:p>
            <a:pPr>
              <a:lnSpc>
                <a:spcPct val="150000"/>
              </a:lnSpc>
            </a:pPr>
            <a:endParaRPr lang="en-US" sz="800" dirty="0" smtClean="0"/>
          </a:p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rgbClr val="002F8E"/>
                </a:solidFill>
              </a:rPr>
              <a:t>Youth </a:t>
            </a:r>
            <a:r>
              <a:rPr lang="en-IN" sz="2400" dirty="0">
                <a:solidFill>
                  <a:srgbClr val="002F8E"/>
                </a:solidFill>
              </a:rPr>
              <a:t>not as a homogenous group </a:t>
            </a:r>
            <a:endParaRPr lang="en-IN" sz="2400" dirty="0" smtClean="0">
              <a:solidFill>
                <a:srgbClr val="002F8E"/>
              </a:solidFill>
            </a:endParaRPr>
          </a:p>
          <a:p>
            <a:pPr>
              <a:lnSpc>
                <a:spcPct val="150000"/>
              </a:lnSpc>
            </a:pPr>
            <a:endParaRPr lang="en-US" sz="9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Due to role and responsibilities, sub divided into-</a:t>
            </a:r>
          </a:p>
          <a:p>
            <a:pPr lvl="3">
              <a:lnSpc>
                <a:spcPct val="150000"/>
              </a:lnSpc>
            </a:pP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rgbClr val="002F8E"/>
                </a:solidFill>
              </a:rPr>
              <a:t>First sub group of age 16-21</a:t>
            </a:r>
          </a:p>
          <a:p>
            <a:pPr lvl="3">
              <a:lnSpc>
                <a:spcPct val="150000"/>
              </a:lnSpc>
            </a:pPr>
            <a:r>
              <a:rPr lang="en-US" dirty="0" smtClean="0"/>
              <a:t>  The second sub group of age 21-25</a:t>
            </a:r>
          </a:p>
          <a:p>
            <a:pPr lvl="3">
              <a:lnSpc>
                <a:spcPct val="150000"/>
              </a:lnSpc>
            </a:pPr>
            <a:r>
              <a:rPr lang="en-US" dirty="0" smtClean="0">
                <a:solidFill>
                  <a:srgbClr val="002F8E"/>
                </a:solidFill>
              </a:rPr>
              <a:t>  The third sub group of age  26-30</a:t>
            </a:r>
          </a:p>
          <a:p>
            <a:pPr lvl="2">
              <a:lnSpc>
                <a:spcPct val="150000"/>
              </a:lnSpc>
              <a:buNone/>
            </a:pPr>
            <a:endParaRPr lang="en-US" sz="800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/>
              <a:t>Goal-  To empower the youth of the nation by  bringing </a:t>
            </a:r>
            <a:r>
              <a:rPr lang="en-US" sz="2400" smtClean="0"/>
              <a:t>holistic development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F8E"/>
                </a:solidFill>
              </a:rPr>
              <a:t>Development of YDI(Youth Development Index)</a:t>
            </a:r>
          </a:p>
          <a:p>
            <a:endParaRPr lang="en-IN" sz="2000" dirty="0"/>
          </a:p>
        </p:txBody>
      </p:sp>
      <p:pic>
        <p:nvPicPr>
          <p:cNvPr id="2050" name="Picture 2" descr="C:\Users\mohon\Desktop\Youth policy presentation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63256"/>
            <a:ext cx="2699792" cy="143755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188640"/>
            <a:ext cx="3168352" cy="648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002F8E"/>
                </a:solidFill>
              </a:rPr>
              <a:t>Target Groups</a:t>
            </a:r>
            <a:endParaRPr lang="en-IN" dirty="0">
              <a:solidFill>
                <a:srgbClr val="002F8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1052737"/>
            <a:ext cx="3600400" cy="2880319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en-IN" sz="2200" dirty="0" smtClean="0"/>
              <a:t>Student </a:t>
            </a:r>
            <a:r>
              <a:rPr lang="en-IN" sz="2200" dirty="0"/>
              <a:t>Youth </a:t>
            </a:r>
            <a:endParaRPr lang="en-IN" sz="2200" dirty="0" smtClean="0"/>
          </a:p>
          <a:p>
            <a:pPr>
              <a:lnSpc>
                <a:spcPct val="160000"/>
              </a:lnSpc>
            </a:pPr>
            <a:r>
              <a:rPr lang="en-IN" sz="2200" dirty="0">
                <a:solidFill>
                  <a:srgbClr val="002F8E"/>
                </a:solidFill>
              </a:rPr>
              <a:t>U</a:t>
            </a:r>
            <a:r>
              <a:rPr lang="en-IN" sz="2200" dirty="0" smtClean="0">
                <a:solidFill>
                  <a:srgbClr val="002F8E"/>
                </a:solidFill>
              </a:rPr>
              <a:t>rban </a:t>
            </a:r>
            <a:r>
              <a:rPr lang="en-IN" sz="2200" dirty="0">
                <a:solidFill>
                  <a:srgbClr val="002F8E"/>
                </a:solidFill>
              </a:rPr>
              <a:t>Y</a:t>
            </a:r>
            <a:r>
              <a:rPr lang="en-IN" sz="2200" dirty="0" smtClean="0">
                <a:solidFill>
                  <a:srgbClr val="002F8E"/>
                </a:solidFill>
              </a:rPr>
              <a:t>outh in slums and Migrant </a:t>
            </a:r>
            <a:r>
              <a:rPr lang="en-IN" sz="2200" dirty="0">
                <a:solidFill>
                  <a:srgbClr val="002F8E"/>
                </a:solidFill>
              </a:rPr>
              <a:t>Youth </a:t>
            </a:r>
          </a:p>
          <a:p>
            <a:pPr>
              <a:lnSpc>
                <a:spcPct val="160000"/>
              </a:lnSpc>
            </a:pPr>
            <a:r>
              <a:rPr lang="en-IN" sz="2200" dirty="0" smtClean="0"/>
              <a:t>Rural </a:t>
            </a:r>
            <a:r>
              <a:rPr lang="en-IN" sz="2200" dirty="0"/>
              <a:t>Youth </a:t>
            </a:r>
          </a:p>
          <a:p>
            <a:pPr>
              <a:lnSpc>
                <a:spcPct val="160000"/>
              </a:lnSpc>
            </a:pPr>
            <a:r>
              <a:rPr lang="en-IN" sz="2200" dirty="0" smtClean="0">
                <a:solidFill>
                  <a:srgbClr val="002F8E"/>
                </a:solidFill>
              </a:rPr>
              <a:t>Tribal </a:t>
            </a:r>
            <a:r>
              <a:rPr lang="en-IN" sz="2200" dirty="0">
                <a:solidFill>
                  <a:srgbClr val="002F8E"/>
                </a:solidFill>
              </a:rPr>
              <a:t>Youth </a:t>
            </a:r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9992" y="1052736"/>
            <a:ext cx="3960440" cy="2880320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IN" sz="2000" dirty="0" smtClean="0">
                <a:solidFill>
                  <a:srgbClr val="002F8E"/>
                </a:solidFill>
              </a:rPr>
              <a:t>Youth At Risk</a:t>
            </a:r>
          </a:p>
          <a:p>
            <a:pPr>
              <a:lnSpc>
                <a:spcPct val="160000"/>
              </a:lnSpc>
            </a:pPr>
            <a:r>
              <a:rPr lang="en-IN" sz="2000" dirty="0" smtClean="0"/>
              <a:t>Youth in violent conflicts </a:t>
            </a:r>
          </a:p>
          <a:p>
            <a:pPr>
              <a:lnSpc>
                <a:spcPct val="160000"/>
              </a:lnSpc>
            </a:pPr>
            <a:r>
              <a:rPr lang="en-IN" sz="2000" dirty="0">
                <a:solidFill>
                  <a:srgbClr val="002F8E"/>
                </a:solidFill>
              </a:rPr>
              <a:t>O</a:t>
            </a:r>
            <a:r>
              <a:rPr lang="en-IN" sz="2000" dirty="0" smtClean="0">
                <a:solidFill>
                  <a:srgbClr val="002F8E"/>
                </a:solidFill>
              </a:rPr>
              <a:t>ut of school/dropouts </a:t>
            </a:r>
          </a:p>
          <a:p>
            <a:pPr>
              <a:lnSpc>
                <a:spcPct val="160000"/>
              </a:lnSpc>
            </a:pPr>
            <a:r>
              <a:rPr lang="en-IN" sz="2000" dirty="0"/>
              <a:t>G</a:t>
            </a:r>
            <a:r>
              <a:rPr lang="en-IN" sz="2000" dirty="0" smtClean="0"/>
              <a:t>roups with social /moral stigma </a:t>
            </a:r>
          </a:p>
          <a:p>
            <a:pPr>
              <a:lnSpc>
                <a:spcPct val="160000"/>
              </a:lnSpc>
            </a:pPr>
            <a:r>
              <a:rPr lang="en-IN" sz="2000" dirty="0" smtClean="0">
                <a:solidFill>
                  <a:srgbClr val="002F8E"/>
                </a:solidFill>
              </a:rPr>
              <a:t>Youth in Institutional Care.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4113654"/>
            <a:ext cx="8640960" cy="212365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dirty="0" smtClean="0">
                <a:latin typeface="+mj-lt"/>
              </a:rPr>
              <a:t> </a:t>
            </a:r>
            <a:r>
              <a:rPr lang="en-IN" sz="2200" b="1" dirty="0" smtClean="0">
                <a:solidFill>
                  <a:srgbClr val="00B050"/>
                </a:solidFill>
                <a:latin typeface="+mj-lt"/>
              </a:rPr>
              <a:t>Priority Group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200" dirty="0" smtClean="0"/>
              <a:t>    Young women</a:t>
            </a:r>
          </a:p>
          <a:p>
            <a:pPr marL="809625" lvl="1" indent="-35242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200" dirty="0">
                <a:solidFill>
                  <a:srgbClr val="002F8E"/>
                </a:solidFill>
              </a:rPr>
              <a:t>B</a:t>
            </a:r>
            <a:r>
              <a:rPr lang="en-IN" sz="2200" dirty="0" smtClean="0">
                <a:solidFill>
                  <a:srgbClr val="002F8E"/>
                </a:solidFill>
              </a:rPr>
              <a:t>elonging to socially and economically disadvantaged communities</a:t>
            </a:r>
            <a:r>
              <a:rPr lang="en-IN" sz="2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200" dirty="0" smtClean="0"/>
              <a:t>    Differently </a:t>
            </a:r>
            <a:r>
              <a:rPr lang="en-IN" sz="2200" dirty="0" err="1" smtClean="0"/>
              <a:t>abled</a:t>
            </a:r>
            <a:r>
              <a:rPr lang="en-IN" sz="2200" dirty="0" smtClean="0"/>
              <a:t> youth</a:t>
            </a:r>
            <a:endParaRPr lang="en-IN" sz="2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116632"/>
            <a:ext cx="3312368" cy="7647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Thrust Areas</a:t>
            </a:r>
            <a:endParaRPr lang="en-IN" sz="4000" b="1" dirty="0">
              <a:solidFill>
                <a:srgbClr val="00206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4038600" cy="3816424"/>
          </a:xfr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</a:rPr>
              <a:t>romotion </a:t>
            </a: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of national </a:t>
            </a: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</a:rPr>
              <a:t>values, social </a:t>
            </a: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harmony, national </a:t>
            </a: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</a:rPr>
              <a:t>unity</a:t>
            </a:r>
            <a:endParaRPr lang="en-IN" sz="20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IN" sz="800" dirty="0" smtClean="0"/>
          </a:p>
          <a:p>
            <a:pPr>
              <a:lnSpc>
                <a:spcPct val="150000"/>
              </a:lnSpc>
            </a:pPr>
            <a:r>
              <a:rPr lang="en-IN" sz="2000" dirty="0">
                <a:solidFill>
                  <a:schemeClr val="tx1"/>
                </a:solidFill>
              </a:rPr>
              <a:t>E</a:t>
            </a:r>
            <a:r>
              <a:rPr lang="en-IN" sz="2000" dirty="0" smtClean="0">
                <a:solidFill>
                  <a:schemeClr val="tx1"/>
                </a:solidFill>
              </a:rPr>
              <a:t>mpowering </a:t>
            </a:r>
            <a:r>
              <a:rPr lang="en-IN" sz="2000" dirty="0">
                <a:solidFill>
                  <a:schemeClr val="tx1"/>
                </a:solidFill>
              </a:rPr>
              <a:t>youth through employable </a:t>
            </a:r>
            <a:r>
              <a:rPr lang="en-IN" sz="2000" dirty="0" smtClean="0">
                <a:solidFill>
                  <a:schemeClr val="tx1"/>
                </a:solidFill>
              </a:rPr>
              <a:t>skills</a:t>
            </a:r>
          </a:p>
          <a:p>
            <a:endParaRPr lang="en-IN" sz="800" dirty="0" smtClean="0"/>
          </a:p>
          <a:p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</a:rPr>
              <a:t>Education</a:t>
            </a:r>
          </a:p>
          <a:p>
            <a:endParaRPr lang="en-IN" sz="800" dirty="0" smtClean="0"/>
          </a:p>
          <a:p>
            <a:r>
              <a:rPr lang="en-IN" sz="2000" dirty="0" smtClean="0">
                <a:solidFill>
                  <a:schemeClr val="tx1"/>
                </a:solidFill>
              </a:rPr>
              <a:t>Health and healthy life style</a:t>
            </a:r>
          </a:p>
          <a:p>
            <a:endParaRPr lang="en-IN" sz="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</a:rPr>
              <a:t>ports </a:t>
            </a: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</a:rPr>
              <a:t>recreation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5976" y="2492896"/>
            <a:ext cx="4536504" cy="3960440"/>
          </a:xfrm>
          <a:noFill/>
          <a:ln w="28575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</p:spPr>
        <p:txBody>
          <a:bodyPr>
            <a:normAutofit/>
          </a:bodyPr>
          <a:lstStyle/>
          <a:p>
            <a:endParaRPr lang="en-IN" sz="2000" dirty="0" smtClean="0"/>
          </a:p>
          <a:p>
            <a:r>
              <a:rPr lang="en-IN" sz="2000" dirty="0" smtClean="0"/>
              <a:t>Gender justice</a:t>
            </a:r>
          </a:p>
          <a:p>
            <a:endParaRPr lang="en-IN" sz="800" dirty="0" smtClean="0"/>
          </a:p>
          <a:p>
            <a:pPr>
              <a:lnSpc>
                <a:spcPct val="160000"/>
              </a:lnSpc>
            </a:pP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</a:rPr>
              <a:t>Participation in community service</a:t>
            </a:r>
          </a:p>
          <a:p>
            <a:endParaRPr lang="en-IN" sz="800" dirty="0" smtClean="0"/>
          </a:p>
          <a:p>
            <a:pPr>
              <a:lnSpc>
                <a:spcPct val="160000"/>
              </a:lnSpc>
            </a:pPr>
            <a:r>
              <a:rPr lang="en-US" sz="2000" dirty="0" smtClean="0"/>
              <a:t>Social justice and action against unhealthy social practices</a:t>
            </a:r>
          </a:p>
          <a:p>
            <a:endParaRPr lang="en-IN" sz="800" dirty="0" smtClean="0"/>
          </a:p>
          <a:p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</a:rPr>
              <a:t>nvironment issues and</a:t>
            </a:r>
          </a:p>
          <a:p>
            <a:endParaRPr lang="en-IN" sz="800" dirty="0" smtClean="0">
              <a:solidFill>
                <a:srgbClr val="FFFF00"/>
              </a:solidFill>
            </a:endParaRPr>
          </a:p>
          <a:p>
            <a:endParaRPr lang="en-IN" sz="800" dirty="0" smtClean="0"/>
          </a:p>
          <a:p>
            <a:r>
              <a:rPr lang="en-IN" sz="2000" dirty="0" smtClean="0"/>
              <a:t>Youth and  local governance.</a:t>
            </a:r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  <p:pic>
        <p:nvPicPr>
          <p:cNvPr id="4098" name="Picture 2" descr="C:\Users\mohon\Desktop\Youth policy presentation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88640"/>
            <a:ext cx="1944216" cy="1920213"/>
          </a:xfrm>
          <a:prstGeom prst="rect">
            <a:avLst/>
          </a:prstGeom>
          <a:noFill/>
        </p:spPr>
      </p:pic>
      <p:pic>
        <p:nvPicPr>
          <p:cNvPr id="1026" name="Picture 2" descr="C:\Users\mohon\Desktop\Youth policy presentation\Img12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065453"/>
            <a:ext cx="2232248" cy="1459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400600" cy="77809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Major Policy interventions</a:t>
            </a:r>
            <a:endParaRPr lang="en-IN" sz="3600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124744"/>
            <a:ext cx="8064896" cy="381642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200" dirty="0" smtClean="0"/>
              <a:t> National skill development Corporation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 smtClean="0">
                <a:solidFill>
                  <a:srgbClr val="002060"/>
                </a:solidFill>
              </a:rPr>
              <a:t>Higher degree of vocational education.</a:t>
            </a:r>
          </a:p>
          <a:p>
            <a:pPr algn="just">
              <a:lnSpc>
                <a:spcPct val="170000"/>
              </a:lnSpc>
            </a:pPr>
            <a:r>
              <a:rPr lang="en-US" sz="2200" dirty="0" smtClean="0"/>
              <a:t>Massive campaigning to tackle female </a:t>
            </a:r>
            <a:r>
              <a:rPr lang="en-US" sz="2200" dirty="0" err="1" smtClean="0"/>
              <a:t>foeticide</a:t>
            </a:r>
            <a:r>
              <a:rPr lang="en-US" sz="2200" dirty="0" smtClean="0"/>
              <a:t>, domestic violence</a:t>
            </a:r>
          </a:p>
          <a:p>
            <a:pPr algn="just">
              <a:lnSpc>
                <a:spcPct val="170000"/>
              </a:lnSpc>
            </a:pPr>
            <a:endParaRPr lang="en-US" sz="800" dirty="0" smtClean="0"/>
          </a:p>
          <a:p>
            <a:pPr algn="just"/>
            <a:r>
              <a:rPr lang="en-US" sz="2200" dirty="0" smtClean="0">
                <a:solidFill>
                  <a:srgbClr val="002060"/>
                </a:solidFill>
              </a:rPr>
              <a:t>Larger role for social entrepreneurship</a:t>
            </a:r>
          </a:p>
          <a:p>
            <a:pPr algn="just"/>
            <a:endParaRPr lang="en-US" sz="2200" dirty="0" smtClean="0">
              <a:solidFill>
                <a:srgbClr val="002060"/>
              </a:solidFill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RGNIYD role</a:t>
            </a:r>
          </a:p>
          <a:p>
            <a:pPr>
              <a:buNone/>
            </a:pPr>
            <a:endParaRPr lang="en-US" sz="2200" dirty="0" smtClean="0"/>
          </a:p>
          <a:p>
            <a:endParaRPr lang="en-US" sz="2200" dirty="0" smtClean="0"/>
          </a:p>
          <a:p>
            <a:endParaRPr lang="en-IN" sz="2200" dirty="0"/>
          </a:p>
        </p:txBody>
      </p:sp>
      <p:pic>
        <p:nvPicPr>
          <p:cNvPr id="2051" name="Picture 3" descr="C:\Users\mohon\Desktop\Youth policy presentation\images (1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426825"/>
            <a:ext cx="2448272" cy="20985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9288" y="4404320"/>
            <a:ext cx="2121024" cy="20490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1331640" y="2394203"/>
            <a:ext cx="6400799" cy="15388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>
                <a:solidFill>
                  <a:srgbClr val="FFFF00"/>
                </a:solidFill>
              </a:rPr>
              <a:t>Stakeholders and </a:t>
            </a:r>
            <a:r>
              <a:rPr lang="en" dirty="0" smtClean="0">
                <a:solidFill>
                  <a:srgbClr val="FFFF00"/>
                </a:solidFill>
              </a:rPr>
              <a:t>Implementation </a:t>
            </a:r>
            <a:r>
              <a:rPr lang="en" dirty="0">
                <a:solidFill>
                  <a:srgbClr val="FFFF00"/>
                </a:solidFill>
              </a:rPr>
              <a:t>issues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3312368" cy="56207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" dirty="0" smtClean="0">
                <a:solidFill>
                  <a:srgbClr val="FFFF00"/>
                </a:solidFill>
              </a:rPr>
              <a:t>Stakeholders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/>
              <a:t>The target population, namely the youth of this country in the group 16-30 years</a:t>
            </a:r>
          </a:p>
          <a:p>
            <a:pPr marL="457200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rgbClr val="002060"/>
                </a:solidFill>
              </a:rPr>
              <a:t>Ministry of Youth affairs and sports</a:t>
            </a:r>
          </a:p>
          <a:p>
            <a:pPr marL="457200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/>
              <a:t>Ministry of Human resource and development</a:t>
            </a:r>
          </a:p>
          <a:p>
            <a:pPr marL="457200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rgbClr val="002060"/>
                </a:solidFill>
              </a:rPr>
              <a:t>Ministry of health</a:t>
            </a:r>
          </a:p>
          <a:p>
            <a:pPr marL="457200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/>
              <a:t>Ministry of Labour</a:t>
            </a:r>
          </a:p>
          <a:p>
            <a:pPr marL="457200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rgbClr val="002060"/>
                </a:solidFill>
              </a:rPr>
              <a:t>Ministry of Women's welfare</a:t>
            </a:r>
          </a:p>
          <a:p>
            <a:pPr marL="457200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/>
              <a:t>Voluntary Organizations</a:t>
            </a:r>
          </a:p>
          <a:p>
            <a:endParaRPr lang="en-IN" dirty="0"/>
          </a:p>
        </p:txBody>
      </p:sp>
      <p:pic>
        <p:nvPicPr>
          <p:cNvPr id="3077" name="Picture 5" descr="C:\Users\mohon\Desktop\images pp\images pp1\stakeholder.jpg"/>
          <p:cNvPicPr>
            <a:picLocks noChangeAspect="1" noChangeArrowheads="1"/>
          </p:cNvPicPr>
          <p:nvPr/>
        </p:nvPicPr>
        <p:blipFill>
          <a:blip r:embed="rId2" cstate="print">
            <a:lum bright="-35000" contrast="58000"/>
          </a:blip>
          <a:srcRect/>
          <a:stretch>
            <a:fillRect/>
          </a:stretch>
        </p:blipFill>
        <p:spPr bwMode="auto">
          <a:xfrm>
            <a:off x="5364088" y="3501008"/>
            <a:ext cx="295935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624736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" sz="3600" dirty="0" smtClean="0">
                <a:solidFill>
                  <a:srgbClr val="FFFF00"/>
                </a:solidFill>
              </a:rPr>
              <a:t>Implementation Issues &amp; Suggestions</a:t>
            </a:r>
            <a:endParaRPr lang="en-IN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08912" cy="5256584"/>
          </a:xfrm>
          <a:ln>
            <a:solidFill>
              <a:srgbClr val="C00000"/>
            </a:solidFill>
          </a:ln>
        </p:spPr>
        <p:txBody>
          <a:bodyPr>
            <a:normAutofit fontScale="92500"/>
          </a:bodyPr>
          <a:lstStyle/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/>
              <a:t>Coordination among a large number of ministries and departments</a:t>
            </a:r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endParaRPr lang="en" sz="900" dirty="0" smtClean="0"/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rgbClr val="002060"/>
                </a:solidFill>
              </a:rPr>
              <a:t>Funding sources are mentioned only briefly</a:t>
            </a:r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endParaRPr lang="en" sz="900" dirty="0" smtClean="0"/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/>
              <a:t>Policy interventions are not according to focus groups</a:t>
            </a:r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endParaRPr lang="en" sz="900" dirty="0" smtClean="0"/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rgbClr val="002060"/>
                </a:solidFill>
              </a:rPr>
              <a:t>Requires each state to formulate its own youth policy.-time consuming</a:t>
            </a:r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endParaRPr lang="en" sz="800" dirty="0" smtClean="0"/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/>
              <a:t>Incentives should be awarded to states for formulating such a policy, as this is a short term policy</a:t>
            </a:r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endParaRPr lang="en" sz="900" dirty="0" smtClean="0"/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r>
              <a:rPr lang="en" sz="2200" dirty="0" smtClean="0">
                <a:solidFill>
                  <a:srgbClr val="002060"/>
                </a:solidFill>
              </a:rPr>
              <a:t>No intervention sugggested for sexual minorities (LGBT)</a:t>
            </a:r>
          </a:p>
          <a:p>
            <a:pPr marL="457200" algn="just">
              <a:lnSpc>
                <a:spcPct val="150000"/>
              </a:lnSpc>
              <a:buClr>
                <a:schemeClr val="dk2"/>
              </a:buClr>
              <a:buSzPct val="100000"/>
            </a:pPr>
            <a:endParaRPr lang="en-IN" sz="2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2817" y="5157192"/>
            <a:ext cx="1729623" cy="129614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</TotalTime>
  <Words>747</Words>
  <Application>Microsoft Office PowerPoint</Application>
  <PresentationFormat>On-screen Show (4:3)</PresentationFormat>
  <Paragraphs>162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Presentation on Public Policy Analysis “A Draft on-National Youth Policy-2012”</vt:lpstr>
      <vt:lpstr>Introduction</vt:lpstr>
      <vt:lpstr>     Salient Features </vt:lpstr>
      <vt:lpstr>Target Groups</vt:lpstr>
      <vt:lpstr>Thrust Areas</vt:lpstr>
      <vt:lpstr>Major Policy interventions</vt:lpstr>
      <vt:lpstr>Stakeholders and Implementation issues</vt:lpstr>
      <vt:lpstr>Stakeholders</vt:lpstr>
      <vt:lpstr>Implementation Issues &amp; Suggestions</vt:lpstr>
      <vt:lpstr>MERITS</vt:lpstr>
      <vt:lpstr>MERITS…</vt:lpstr>
      <vt:lpstr>Demerits</vt:lpstr>
      <vt:lpstr>International perspectives</vt:lpstr>
      <vt:lpstr>Contd…</vt:lpstr>
      <vt:lpstr>Conclusions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Public Policy analysis “National Youth policy-2012”</dc:title>
  <dc:creator>mohon</dc:creator>
  <cp:lastModifiedBy>admin</cp:lastModifiedBy>
  <cp:revision>151</cp:revision>
  <dcterms:created xsi:type="dcterms:W3CDTF">2012-11-19T17:08:37Z</dcterms:created>
  <dcterms:modified xsi:type="dcterms:W3CDTF">2012-11-21T10:46:42Z</dcterms:modified>
</cp:coreProperties>
</file>